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K+2A0NAIuljGKSzJwfSm7EY2G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be91471e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fbe91471e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Introduce the database backend (which database are we gonna use, what size) and frontend web idea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be914669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fbe914669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be914669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fbe914669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2934e600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2934e60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be9146695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be9146695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93d5c8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fd93d5c8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Introduction of the feasibility of the project ()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2934caf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02934caf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934caf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02934caf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2934caf0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2934caf0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934e600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2934e60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2934caf0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2934caf0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2934e60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2934e60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be9146695_2_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gfbe9146695_2_9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gfbe9146695_2_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fbe9146695_2_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gfbe9146695_2_9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gfbe9146695_2_9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fbe9146695_2_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fbe9146695_2_10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gfbe9146695_2_1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fbe9146695_2_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gfbe9146695_2_1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gfbe9146695_2_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be9146695_2_10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gfbe9146695_2_10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gfbe9146695_2_10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fbe9146695_2_10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gfbe9146695_2_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6" name="Google Shape;106;gfbe9146695_2_1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gfbe9146695_2_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e9146695_2_1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gfbe9146695_2_1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gfbe9146695_2_1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fbe9146695_2_1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gfbe9146695_2_1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gfbe9146695_2_11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gfbe9146695_2_11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gfbe9146695_2_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be9146695_2_1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gfbe9146695_2_1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gfbe9146695_2_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fbe9146695_2_1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fbe9146695_2_1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gfbe9146695_2_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be9146695_2_1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gfbe9146695_2_1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7" name="Google Shape;127;gfbe9146695_2_1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fbe9146695_2_1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fbe9146695_2_1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0" name="Google Shape;130;gfbe9146695_2_1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gfbe9146695_2_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fbe9146695_2_13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4" name="Google Shape;134;gfbe9146695_2_1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gfbe9146695_2_1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gfbe9146695_2_1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gfbe9146695_2_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be9146695_2_1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gfbe9146695_2_1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gfbe9146695_2_1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fbe9146695_2_1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gfbe9146695_2_1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4" name="Google Shape;144;gfbe9146695_2_14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gfbe9146695_2_1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gfbe9146695_2_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be9146695_2_1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gfbe9146695_2_1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gfbe9146695_2_15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2" name="Google Shape;152;gfbe9146695_2_1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gfbe9146695_2_1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gfbe9146695_2_15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gfbe9146695_2_15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gfbe9146695_2_1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e9146695_2_1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e9146695_2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gfbe9146695_2_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gfbe9146695_2_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729450" y="1170050"/>
            <a:ext cx="777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StockMood: A Sentimental Analysis Tool for Stock Performance Prediction</a:t>
            </a:r>
            <a:endParaRPr/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780351" y="3005000"/>
            <a:ext cx="608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Based on Twitter Sentiment Analysis</a:t>
            </a:r>
            <a:endParaRPr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856550" y="3683850"/>
            <a:ext cx="2707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b="1" lang="en" sz="1911"/>
              <a:t>Group Members:</a:t>
            </a:r>
            <a:endParaRPr b="1" sz="191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n" sz="1400"/>
              <a:t>Hongyi Zhou (hz2700)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n" sz="1400"/>
              <a:t>Yunhang Lin (yl4860)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n" sz="1400"/>
              <a:t>Xiaoran Yuan (xy2508)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be91471ef_1_4"/>
          <p:cNvSpPr/>
          <p:nvPr/>
        </p:nvSpPr>
        <p:spPr>
          <a:xfrm>
            <a:off x="6349000" y="696775"/>
            <a:ext cx="2441100" cy="38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fbe91471ef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96775"/>
            <a:ext cx="3285000" cy="199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3" name="Google Shape;263;gfbe91471ef_1_4"/>
          <p:cNvSpPr txBox="1"/>
          <p:nvPr>
            <p:ph idx="1" type="body"/>
          </p:nvPr>
        </p:nvSpPr>
        <p:spPr>
          <a:xfrm>
            <a:off x="1025960" y="696775"/>
            <a:ext cx="1738500" cy="3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n" sz="1407"/>
              <a:t>Backend   Database</a:t>
            </a:r>
            <a:endParaRPr b="1" sz="1407"/>
          </a:p>
        </p:txBody>
      </p:sp>
      <p:sp>
        <p:nvSpPr>
          <p:cNvPr id="264" name="Google Shape;264;gfbe91471ef_1_4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System</a:t>
            </a:r>
            <a:endParaRPr/>
          </a:p>
        </p:txBody>
      </p:sp>
      <p:pic>
        <p:nvPicPr>
          <p:cNvPr id="265" name="Google Shape;265;gfbe91471ef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4" y="3005981"/>
            <a:ext cx="3423000" cy="199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gfbe91471ef_1_4"/>
          <p:cNvSpPr txBox="1"/>
          <p:nvPr>
            <p:ph idx="1" type="body"/>
          </p:nvPr>
        </p:nvSpPr>
        <p:spPr>
          <a:xfrm>
            <a:off x="1088950" y="3005975"/>
            <a:ext cx="1612500" cy="3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n" sz="1207"/>
              <a:t>Frontend   Web Page</a:t>
            </a:r>
            <a:endParaRPr b="1" sz="1207"/>
          </a:p>
        </p:txBody>
      </p:sp>
      <p:pic>
        <p:nvPicPr>
          <p:cNvPr id="267" name="Google Shape;267;gfbe91471ef_1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5982" y="2100275"/>
            <a:ext cx="3153300" cy="1731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gfbe91471ef_1_4"/>
          <p:cNvSpPr txBox="1"/>
          <p:nvPr/>
        </p:nvSpPr>
        <p:spPr>
          <a:xfrm>
            <a:off x="3857300" y="2758675"/>
            <a:ext cx="220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SENTIMENT ANALYSIS</a:t>
            </a:r>
            <a:endParaRPr b="1" i="0" sz="1800" u="none" cap="none" strike="noStrike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fbe91471ef_1_4"/>
          <p:cNvSpPr txBox="1"/>
          <p:nvPr/>
        </p:nvSpPr>
        <p:spPr>
          <a:xfrm>
            <a:off x="4065625" y="3939425"/>
            <a:ext cx="24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b="1" i="0" lang="en" sz="12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Graph</a:t>
            </a:r>
            <a:endParaRPr b="1" i="0" sz="12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b="1" i="0" lang="en" sz="12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Tag Cloud Graph</a:t>
            </a:r>
            <a:endParaRPr b="1" i="0" sz="12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b="1" i="0" lang="en" sz="12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Positivity Score</a:t>
            </a:r>
            <a:endParaRPr b="1" i="0" sz="12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b="1" i="0" lang="en" sz="12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 b="1" i="0" sz="12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gfbe91471ef_1_4"/>
          <p:cNvSpPr/>
          <p:nvPr/>
        </p:nvSpPr>
        <p:spPr>
          <a:xfrm rot="5400000">
            <a:off x="3406050" y="1465185"/>
            <a:ext cx="673500" cy="61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fbe91471ef_1_4"/>
          <p:cNvSpPr/>
          <p:nvPr/>
        </p:nvSpPr>
        <p:spPr>
          <a:xfrm rot="10798469">
            <a:off x="3534147" y="3537975"/>
            <a:ext cx="673500" cy="61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fbe91471ef_1_4"/>
          <p:cNvSpPr txBox="1"/>
          <p:nvPr/>
        </p:nvSpPr>
        <p:spPr>
          <a:xfrm>
            <a:off x="6459275" y="1383325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i="1" lang="en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Ordinary Investors</a:t>
            </a:r>
            <a:endParaRPr b="1" i="1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gfbe91471ef_1_4"/>
          <p:cNvSpPr txBox="1"/>
          <p:nvPr/>
        </p:nvSpPr>
        <p:spPr>
          <a:xfrm>
            <a:off x="6459275" y="1974675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i="1" lang="en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 advisors</a:t>
            </a:r>
            <a:endParaRPr b="1" i="1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gfbe91471ef_1_4"/>
          <p:cNvSpPr txBox="1"/>
          <p:nvPr/>
        </p:nvSpPr>
        <p:spPr>
          <a:xfrm>
            <a:off x="6459275" y="2566013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i="1" lang="en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Portfolio Managers</a:t>
            </a:r>
            <a:endParaRPr b="1" i="1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gfbe91471ef_1_4"/>
          <p:cNvSpPr txBox="1"/>
          <p:nvPr/>
        </p:nvSpPr>
        <p:spPr>
          <a:xfrm>
            <a:off x="6459275" y="3157375"/>
            <a:ext cx="23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i="1" lang="en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Entry-level Investors</a:t>
            </a:r>
            <a:endParaRPr b="1" i="1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gfbe91471ef_1_4"/>
          <p:cNvSpPr txBox="1"/>
          <p:nvPr/>
        </p:nvSpPr>
        <p:spPr>
          <a:xfrm>
            <a:off x="6459275" y="3748725"/>
            <a:ext cx="23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i="1" lang="en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b="1" i="1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gfbe91471ef_1_4"/>
          <p:cNvSpPr txBox="1"/>
          <p:nvPr>
            <p:ph idx="1" type="body"/>
          </p:nvPr>
        </p:nvSpPr>
        <p:spPr>
          <a:xfrm>
            <a:off x="6748485" y="696775"/>
            <a:ext cx="1738500" cy="3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n" sz="1407"/>
              <a:t>Target Users</a:t>
            </a:r>
            <a:endParaRPr b="1" sz="1407"/>
          </a:p>
        </p:txBody>
      </p:sp>
      <p:sp>
        <p:nvSpPr>
          <p:cNvPr id="278" name="Google Shape;278;gfbe91471ef_1_4"/>
          <p:cNvSpPr txBox="1"/>
          <p:nvPr/>
        </p:nvSpPr>
        <p:spPr>
          <a:xfrm>
            <a:off x="3988038" y="629300"/>
            <a:ext cx="220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Query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D3.js</a:t>
            </a:r>
            <a:endParaRPr b="1" sz="11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b="1" i="0" lang="en" sz="11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 b="1" i="0" sz="11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Frontend design and data visualization</a:t>
            </a: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678650" y="1089425"/>
            <a:ext cx="964500" cy="2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334000" y="726425"/>
            <a:ext cx="51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Predicted result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5575"/>
            <a:ext cx="8839204" cy="262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be9146695_0_40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Frontend design and data visualization</a:t>
            </a:r>
            <a:endParaRPr/>
          </a:p>
        </p:txBody>
      </p:sp>
      <p:sp>
        <p:nvSpPr>
          <p:cNvPr id="292" name="Google Shape;292;gfbe9146695_0_40"/>
          <p:cNvSpPr/>
          <p:nvPr/>
        </p:nvSpPr>
        <p:spPr>
          <a:xfrm>
            <a:off x="678650" y="1089425"/>
            <a:ext cx="964500" cy="2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fbe9146695_0_40"/>
          <p:cNvSpPr txBox="1"/>
          <p:nvPr/>
        </p:nvSpPr>
        <p:spPr>
          <a:xfrm>
            <a:off x="334000" y="726425"/>
            <a:ext cx="51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Twitter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emotional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gfbe914669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125"/>
            <a:ext cx="8571808" cy="35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e9146695_0_54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Frontend design and data visualization</a:t>
            </a:r>
            <a:endParaRPr/>
          </a:p>
        </p:txBody>
      </p:sp>
      <p:sp>
        <p:nvSpPr>
          <p:cNvPr id="300" name="Google Shape;300;gfbe9146695_0_54"/>
          <p:cNvSpPr/>
          <p:nvPr/>
        </p:nvSpPr>
        <p:spPr>
          <a:xfrm>
            <a:off x="678650" y="1089425"/>
            <a:ext cx="964500" cy="2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be9146695_0_54"/>
          <p:cNvSpPr txBox="1"/>
          <p:nvPr/>
        </p:nvSpPr>
        <p:spPr>
          <a:xfrm>
            <a:off x="334000" y="726425"/>
            <a:ext cx="51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Cloud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gfbe914669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50" y="1224600"/>
            <a:ext cx="3341450" cy="33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be9146695_0_54"/>
          <p:cNvSpPr txBox="1"/>
          <p:nvPr/>
        </p:nvSpPr>
        <p:spPr>
          <a:xfrm>
            <a:off x="4610775" y="1244125"/>
            <a:ext cx="422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What we learned: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How to use Flask to build web applications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How to use bootstrap and JQuery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Better understanding of D3.js to visualize data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2934e6006_0_59"/>
          <p:cNvSpPr txBox="1"/>
          <p:nvPr/>
        </p:nvSpPr>
        <p:spPr>
          <a:xfrm>
            <a:off x="999525" y="2426100"/>
            <a:ext cx="75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9" name="Google Shape;309;g102934e6006_0_59"/>
          <p:cNvSpPr txBox="1"/>
          <p:nvPr/>
        </p:nvSpPr>
        <p:spPr>
          <a:xfrm>
            <a:off x="1242000" y="1929150"/>
            <a:ext cx="59973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Model: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❖"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advantages and disadvantages of different models and choose the most suitable model for stock forecasting.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❖"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Continue to optimize the input training data and remove the data classes with weak correlation to reduce the computational load of the model.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❖"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to expand the amount of data or other methods to improve the accuracy of the results. Reduce the loss metric.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102934e6006_0_59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311" name="Google Shape;311;g102934e6006_0_59"/>
          <p:cNvSpPr txBox="1"/>
          <p:nvPr/>
        </p:nvSpPr>
        <p:spPr>
          <a:xfrm>
            <a:off x="1242000" y="1354175"/>
            <a:ext cx="6332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Data: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Using methods like Airflow to scratch the new data and update the database each day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g102934e6006_0_59"/>
          <p:cNvSpPr txBox="1"/>
          <p:nvPr/>
        </p:nvSpPr>
        <p:spPr>
          <a:xfrm>
            <a:off x="1242000" y="3486650"/>
            <a:ext cx="63321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Combine these three data visualization to show result to user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Continue working on backend system and frontend development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be9146695_2_83"/>
          <p:cNvSpPr txBox="1"/>
          <p:nvPr>
            <p:ph idx="1" type="body"/>
          </p:nvPr>
        </p:nvSpPr>
        <p:spPr>
          <a:xfrm>
            <a:off x="781225" y="1214875"/>
            <a:ext cx="780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Bartov, E., Faurel, L., &amp; Mohanram, P. S. (2018). Can Twitter help predict firm-level earnings and stock returns?. The Accounting Review, 93(3), 25-57.</a:t>
            </a:r>
            <a:endParaRPr b="1"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Risius, M., Akolk, F., &amp; Beck, R. (2015). Differential emotions and the stock market-the case of company-specific trading.</a:t>
            </a:r>
            <a:endParaRPr b="1"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Sul, H. K., Dennis, A. R., &amp; Yuan, L. (2017). Trading on twitter: Using social media sentiment to predict stock returns. Decision Sciences, 48(3), 454-488.</a:t>
            </a:r>
            <a:endParaRPr b="1"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Wang, Y. (2017). Stock market forecasting with financial micro-blog based on sentiment and time series analysis. J. Shanghai Jiaotong Univ. (Sci.) 22, 173–179.</a:t>
            </a:r>
            <a:endParaRPr b="1"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125"/>
              <a:t>D'Andrea, Alessia &amp; Ferri, Fernando &amp; Grifoni, Patrizia &amp; Guzzo, Tiziana. (2015). Approaches, Tools and Applications for Sentiment Analysis Implementation. International Journal of Computer Applications. 125. 26-33. 10.5120/ijca2015905866.</a:t>
            </a:r>
            <a:endParaRPr b="1" sz="11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25"/>
          </a:p>
        </p:txBody>
      </p:sp>
      <p:sp>
        <p:nvSpPr>
          <p:cNvPr id="318" name="Google Shape;318;gfbe9146695_2_83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d93d5c8df_0_1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71" name="Google Shape;171;gfd93d5c8df_0_1"/>
          <p:cNvSpPr txBox="1"/>
          <p:nvPr/>
        </p:nvSpPr>
        <p:spPr>
          <a:xfrm>
            <a:off x="4329825" y="1690850"/>
            <a:ext cx="415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want to do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team would build up a tool to help stock investors to make a wise decision based on the sentiment analysis on tweets.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can input the name/stock symbol of a company, and our tool will generate a series of sentiment-related graphs to virtualize the current emotion distribution of the specific company.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include but is not limited to sentiment graph, key word map, hashtag cluster graph.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fd93d5c8df_0_1"/>
          <p:cNvSpPr txBox="1"/>
          <p:nvPr/>
        </p:nvSpPr>
        <p:spPr>
          <a:xfrm>
            <a:off x="2374925" y="-665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novel?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fd93d5c8d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25" y="1826850"/>
            <a:ext cx="3292426" cy="18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2934caf06_0_5"/>
          <p:cNvSpPr/>
          <p:nvPr/>
        </p:nvSpPr>
        <p:spPr>
          <a:xfrm>
            <a:off x="3916138" y="577675"/>
            <a:ext cx="3432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02934caf06_0_5"/>
          <p:cNvSpPr/>
          <p:nvPr/>
        </p:nvSpPr>
        <p:spPr>
          <a:xfrm>
            <a:off x="228238" y="562225"/>
            <a:ext cx="3432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02934caf06_0_5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(Stock)</a:t>
            </a:r>
            <a:endParaRPr/>
          </a:p>
        </p:txBody>
      </p:sp>
      <p:sp>
        <p:nvSpPr>
          <p:cNvPr id="181" name="Google Shape;181;g102934caf06_0_5"/>
          <p:cNvSpPr/>
          <p:nvPr/>
        </p:nvSpPr>
        <p:spPr>
          <a:xfrm>
            <a:off x="858250" y="3033050"/>
            <a:ext cx="863700" cy="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2934caf06_0_5"/>
          <p:cNvSpPr txBox="1"/>
          <p:nvPr/>
        </p:nvSpPr>
        <p:spPr>
          <a:xfrm>
            <a:off x="100738" y="546775"/>
            <a:ext cx="36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Stock list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g102934caf0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98" y="1108350"/>
            <a:ext cx="2730574" cy="36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02934caf0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150" y="1123800"/>
            <a:ext cx="3088501" cy="38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02934caf06_0_5"/>
          <p:cNvSpPr txBox="1"/>
          <p:nvPr/>
        </p:nvSpPr>
        <p:spPr>
          <a:xfrm>
            <a:off x="3788638" y="562225"/>
            <a:ext cx="36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Stock Price (Source: Yahoo Finance)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g102934caf06_0_5"/>
          <p:cNvSpPr txBox="1"/>
          <p:nvPr/>
        </p:nvSpPr>
        <p:spPr>
          <a:xfrm>
            <a:off x="7067825" y="1123800"/>
            <a:ext cx="2343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Time period: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   10/1/2020-10/1/2021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2934caf06_0_19"/>
          <p:cNvSpPr/>
          <p:nvPr/>
        </p:nvSpPr>
        <p:spPr>
          <a:xfrm>
            <a:off x="228238" y="562225"/>
            <a:ext cx="3432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02934caf06_0_19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(Twitter)</a:t>
            </a:r>
            <a:endParaRPr/>
          </a:p>
        </p:txBody>
      </p:sp>
      <p:sp>
        <p:nvSpPr>
          <p:cNvPr id="193" name="Google Shape;193;g102934caf06_0_19"/>
          <p:cNvSpPr/>
          <p:nvPr/>
        </p:nvSpPr>
        <p:spPr>
          <a:xfrm>
            <a:off x="858250" y="3033050"/>
            <a:ext cx="863700" cy="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02934caf06_0_19"/>
          <p:cNvSpPr txBox="1"/>
          <p:nvPr/>
        </p:nvSpPr>
        <p:spPr>
          <a:xfrm>
            <a:off x="100738" y="546775"/>
            <a:ext cx="36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Raw Twitter data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g102934caf0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50" y="1108350"/>
            <a:ext cx="8781124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02934caf06_0_19"/>
          <p:cNvSpPr txBox="1"/>
          <p:nvPr/>
        </p:nvSpPr>
        <p:spPr>
          <a:xfrm>
            <a:off x="228250" y="3597125"/>
            <a:ext cx="3152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Time period: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10/1/2020-10/1/2021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Volume: 529,881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152388" y="635175"/>
            <a:ext cx="3432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(Twitter)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858250" y="3033050"/>
            <a:ext cx="863700" cy="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152388" y="619725"/>
            <a:ext cx="36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Twitter sentiment score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0" y="1135350"/>
            <a:ext cx="5527377" cy="383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/>
        </p:nvSpPr>
        <p:spPr>
          <a:xfrm>
            <a:off x="5876175" y="1135350"/>
            <a:ext cx="32679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tried four models: nltk, textblob, flair, BERT.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Scaled all the scores to [-1,1]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Problem: Different models’ result differ.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Solution: 1) Taking the average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2) Voting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What we have learnt: the usage of the libraries and APIs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425" y="3150525"/>
            <a:ext cx="927850" cy="4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350" y="3670974"/>
            <a:ext cx="1464821" cy="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174" y="2779350"/>
            <a:ext cx="1051175" cy="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943" y="4403380"/>
            <a:ext cx="2143624" cy="3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02934caf06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00" y="730118"/>
            <a:ext cx="1490250" cy="1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02934caf06_3_5"/>
          <p:cNvPicPr preferRelativeResize="0"/>
          <p:nvPr/>
        </p:nvPicPr>
        <p:blipFill rotWithShape="1">
          <a:blip r:embed="rId4">
            <a:alphaModFix/>
          </a:blip>
          <a:srcRect b="0" l="0" r="26932" t="0"/>
          <a:stretch/>
        </p:blipFill>
        <p:spPr>
          <a:xfrm>
            <a:off x="963175" y="1267476"/>
            <a:ext cx="3973824" cy="22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02934caf06_3_5"/>
          <p:cNvPicPr preferRelativeResize="0"/>
          <p:nvPr/>
        </p:nvPicPr>
        <p:blipFill rotWithShape="1">
          <a:blip r:embed="rId5">
            <a:alphaModFix/>
          </a:blip>
          <a:srcRect b="0" l="0" r="9206" t="0"/>
          <a:stretch/>
        </p:blipFill>
        <p:spPr>
          <a:xfrm>
            <a:off x="5341025" y="1228875"/>
            <a:ext cx="3178651" cy="32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02934caf06_3_5"/>
          <p:cNvSpPr txBox="1"/>
          <p:nvPr/>
        </p:nvSpPr>
        <p:spPr>
          <a:xfrm>
            <a:off x="740275" y="3473325"/>
            <a:ext cx="4660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Font typeface="Courier New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Difficulties: Hard to select the optimal training model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Font typeface="Courier New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Reason: Difficult to estimate the contribution of different hidden layers.         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Experiments are time-consuming and labor-intensive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Solution: 1) Refer to the paper and choose the mainstream model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	  2) Pre-train model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		  3) Targeted fine tuning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102934caf06_3_5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20" name="Google Shape;220;g102934caf06_3_5"/>
          <p:cNvSpPr txBox="1"/>
          <p:nvPr/>
        </p:nvSpPr>
        <p:spPr>
          <a:xfrm>
            <a:off x="826900" y="831050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 small sample</a:t>
            </a:r>
            <a:endParaRPr b="1" sz="1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02934e6006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00" y="730118"/>
            <a:ext cx="1490250" cy="1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02934e6006_0_86"/>
          <p:cNvPicPr preferRelativeResize="0"/>
          <p:nvPr/>
        </p:nvPicPr>
        <p:blipFill rotWithShape="1">
          <a:blip r:embed="rId4">
            <a:alphaModFix/>
          </a:blip>
          <a:srcRect b="0" l="0" r="26932" t="0"/>
          <a:stretch/>
        </p:blipFill>
        <p:spPr>
          <a:xfrm>
            <a:off x="963175" y="1267476"/>
            <a:ext cx="3973824" cy="22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02934e6006_0_86"/>
          <p:cNvPicPr preferRelativeResize="0"/>
          <p:nvPr/>
        </p:nvPicPr>
        <p:blipFill rotWithShape="1">
          <a:blip r:embed="rId5">
            <a:alphaModFix/>
          </a:blip>
          <a:srcRect b="0" l="0" r="9206" t="0"/>
          <a:stretch/>
        </p:blipFill>
        <p:spPr>
          <a:xfrm>
            <a:off x="5341025" y="1228875"/>
            <a:ext cx="3178651" cy="32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02934e6006_0_86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29" name="Google Shape;229;g102934e6006_0_86"/>
          <p:cNvSpPr txBox="1"/>
          <p:nvPr/>
        </p:nvSpPr>
        <p:spPr>
          <a:xfrm>
            <a:off x="826900" y="831050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 small sample</a:t>
            </a:r>
            <a:endParaRPr b="1"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g102934e6006_0_86"/>
          <p:cNvSpPr txBox="1"/>
          <p:nvPr/>
        </p:nvSpPr>
        <p:spPr>
          <a:xfrm>
            <a:off x="774600" y="3751125"/>
            <a:ext cx="4660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Font typeface="Courier New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Know that RNN (multi-RNN) and LSTM is suitable for time series prediction.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Specific use of code for large-scale data training.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❖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Compare the advantages and disadvantages of different models.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102934e6006_0_86"/>
          <p:cNvSpPr txBox="1"/>
          <p:nvPr/>
        </p:nvSpPr>
        <p:spPr>
          <a:xfrm>
            <a:off x="869800" y="3515475"/>
            <a:ext cx="262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Georgia"/>
                <a:ea typeface="Georgia"/>
                <a:cs typeface="Georgia"/>
                <a:sym typeface="Georgia"/>
              </a:rPr>
              <a:t>What we have learned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02934caf06_3_0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5433150" y="2534375"/>
            <a:ext cx="2816249" cy="18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02934caf06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5" y="2580252"/>
            <a:ext cx="4204901" cy="10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02934caf06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00" y="4145700"/>
            <a:ext cx="4387918" cy="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2934caf06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175" y="3742725"/>
            <a:ext cx="4162150" cy="2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02934caf06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600" y="4005088"/>
            <a:ext cx="3843474" cy="1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02934caf06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50" y="4283025"/>
            <a:ext cx="3741449" cy="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02934caf06_3_0"/>
          <p:cNvSpPr txBox="1"/>
          <p:nvPr/>
        </p:nvSpPr>
        <p:spPr>
          <a:xfrm>
            <a:off x="1315125" y="1375625"/>
            <a:ext cx="63210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Epochs = 250, batch_size = 16</a:t>
            </a:r>
            <a:endParaRPr sz="135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Use ReduceLROnPlateau() and EarlyStopping() function to control training process.</a:t>
            </a:r>
            <a:endParaRPr sz="1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urier New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Use ModelCheckpoint() to store the training data.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102934caf06_3_0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Training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934e6006_0_19"/>
          <p:cNvSpPr txBox="1"/>
          <p:nvPr>
            <p:ph type="title"/>
          </p:nvPr>
        </p:nvSpPr>
        <p:spPr>
          <a:xfrm>
            <a:off x="15240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49" name="Google Shape;249;g102934e6006_0_19"/>
          <p:cNvSpPr txBox="1"/>
          <p:nvPr/>
        </p:nvSpPr>
        <p:spPr>
          <a:xfrm>
            <a:off x="1315125" y="1756625"/>
            <a:ext cx="32568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MSE (Mean Squared Error)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MAE (Mean Absolute Error)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urier New"/>
              <a:buChar char="❖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RMSE (Root Mean Square Error)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102934e600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950" y="2355813"/>
            <a:ext cx="1546475" cy="4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02934e6006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150" y="3953225"/>
            <a:ext cx="1718076" cy="5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02934e6006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950" y="3120300"/>
            <a:ext cx="1344850" cy="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02934e6006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7075" y="3063275"/>
            <a:ext cx="3495249" cy="8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02934e6006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3127" y="3869176"/>
            <a:ext cx="1552846" cy="4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02934e6006_0_19"/>
          <p:cNvSpPr txBox="1"/>
          <p:nvPr/>
        </p:nvSpPr>
        <p:spPr>
          <a:xfrm>
            <a:off x="942750" y="1316163"/>
            <a:ext cx="88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etric</a:t>
            </a:r>
            <a:endParaRPr b="1" sz="1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6" name="Google Shape;256;g102934e6006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5550" y="1515625"/>
            <a:ext cx="3067999" cy="1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